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5143500" cx="9144000"/>
  <p:notesSz cx="6858000" cy="9144000"/>
  <p:embeddedFontLst>
    <p:embeddedFont>
      <p:font typeface="Montserrat"/>
      <p:regular r:id="rId24"/>
      <p:bold r:id="rId25"/>
      <p:italic r:id="rId26"/>
      <p:boldItalic r:id="rId27"/>
    </p:embeddedFont>
    <p:embeddedFont>
      <p:font typeface="Lato"/>
      <p:regular r:id="rId28"/>
      <p:bold r:id="rId29"/>
      <p:italic r:id="rId30"/>
      <p:boldItalic r:id="rId31"/>
    </p:embeddedFont>
    <p:embeddedFont>
      <p:font typeface="Montserrat Medium"/>
      <p:regular r:id="rId32"/>
      <p:bold r:id="rId33"/>
      <p:italic r:id="rId34"/>
      <p:boldItalic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Montserrat-regular.fntdata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ontserrat-italic.fntdata"/><Relationship Id="rId25" Type="http://schemas.openxmlformats.org/officeDocument/2006/relationships/font" Target="fonts/Montserrat-bold.fntdata"/><Relationship Id="rId28" Type="http://schemas.openxmlformats.org/officeDocument/2006/relationships/font" Target="fonts/Lato-regular.fntdata"/><Relationship Id="rId27" Type="http://schemas.openxmlformats.org/officeDocument/2006/relationships/font" Target="fonts/Montserrat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Lato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Lato-boldItalic.fntdata"/><Relationship Id="rId30" Type="http://schemas.openxmlformats.org/officeDocument/2006/relationships/font" Target="fonts/Lato-italic.fntdata"/><Relationship Id="rId11" Type="http://schemas.openxmlformats.org/officeDocument/2006/relationships/slide" Target="slides/slide6.xml"/><Relationship Id="rId33" Type="http://schemas.openxmlformats.org/officeDocument/2006/relationships/font" Target="fonts/MontserratMedium-bold.fntdata"/><Relationship Id="rId10" Type="http://schemas.openxmlformats.org/officeDocument/2006/relationships/slide" Target="slides/slide5.xml"/><Relationship Id="rId32" Type="http://schemas.openxmlformats.org/officeDocument/2006/relationships/font" Target="fonts/MontserratMedium-regular.fntdata"/><Relationship Id="rId13" Type="http://schemas.openxmlformats.org/officeDocument/2006/relationships/slide" Target="slides/slide8.xml"/><Relationship Id="rId35" Type="http://schemas.openxmlformats.org/officeDocument/2006/relationships/font" Target="fonts/MontserratMedium-boldItalic.fntdata"/><Relationship Id="rId12" Type="http://schemas.openxmlformats.org/officeDocument/2006/relationships/slide" Target="slides/slide7.xml"/><Relationship Id="rId34" Type="http://schemas.openxmlformats.org/officeDocument/2006/relationships/font" Target="fonts/MontserratMedium-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ed63e77525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1ed63e77525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2a79db8be79_0_5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2a79db8be79_0_5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2a79db8be79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2a79db8be79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2a79db8be79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2a79db8be79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2a79db8be79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2a79db8be79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2a79db8be79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2a79db8be79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2a79db8be79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2a79db8be79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2a79db8be79_0_5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2a79db8be79_0_5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1f87997393_0_15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1f87997393_0_15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f87997393_0_7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1f87997393_0_7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f87997393_0_8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f87997393_0_8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f87997393_0_8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1f87997393_0_8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2a6baee0623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2a6baee0623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2a6baee0623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2a6baee0623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1ed63e77525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1ed63e77525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1f87997393_0_8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1f87997393_0_8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1ed63e77525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1ed63e77525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14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Relationship Id="rId6" Type="http://schemas.openxmlformats.org/officeDocument/2006/relationships/slide" Target="/ppt/slides/slide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Google Shape;10;p2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Google Shape;11;p2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2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1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Google Shape;171;p1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1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Google Shape;17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79" name="Google Shape;179;p1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1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Google Shape;20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06" name="Google Shape;206;p14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4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4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4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Google Shape;213;p16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1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17" name="Google Shape;217;p16">
            <a:hlinkClick action="ppaction://hlinksldjump" r:id="rId3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">
            <a:hlinkClick action="ppaction://hlinksldjump" r:id="rId4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6">
            <a:hlinkClick action="ppaction://hlinksldjump" r:id="rId5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6">
            <a:hlinkClick action="ppaction://hlinksldjump" r:id="rId6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39" name="Google Shape;39;p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64" name="Google Shape;64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6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6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6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6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6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01" name="Google Shape;101;p7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8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0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0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1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mc:AlternateContent>
    <mc:Choice Requires="p14">
      <p:transition p14:dur="400">
        <p14:gallery dir="l"/>
      </p:transition>
    </mc:Choice>
    <mc:Fallback>
      <p:transition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s://karaganda.itstep.org/python" TargetMode="External"/><Relationship Id="rId4" Type="http://schemas.openxmlformats.org/officeDocument/2006/relationships/hyperlink" Target="https://karaganda.itstep.org/python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.png"/><Relationship Id="rId4" Type="http://schemas.openxmlformats.org/officeDocument/2006/relationships/image" Target="../media/image13.png"/><Relationship Id="rId5" Type="http://schemas.openxmlformats.org/officeDocument/2006/relationships/image" Target="../media/image12.png"/><Relationship Id="rId6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slide" Target="/ppt/slides/slide4.xml"/><Relationship Id="rId4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E7E7E7"/>
                </a:solidFill>
              </a:rPr>
              <a:t>Дипломная </a:t>
            </a:r>
            <a:endParaRPr>
              <a:solidFill>
                <a:srgbClr val="E7E7E7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E7E7E7"/>
                </a:solidFill>
              </a:rPr>
              <a:t>				работа</a:t>
            </a:r>
            <a:endParaRPr>
              <a:solidFill>
                <a:srgbClr val="E7E7E7"/>
              </a:solidFill>
            </a:endParaRPr>
          </a:p>
        </p:txBody>
      </p:sp>
      <p:sp>
        <p:nvSpPr>
          <p:cNvPr id="229" name="Google Shape;229;p17"/>
          <p:cNvSpPr txBox="1"/>
          <p:nvPr>
            <p:ph idx="1" type="subTitle"/>
          </p:nvPr>
        </p:nvSpPr>
        <p:spPr>
          <a:xfrm>
            <a:off x="4310550" y="2926150"/>
            <a:ext cx="3470700" cy="10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E7E7E7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По дисциплине: </a:t>
            </a:r>
            <a:endParaRPr>
              <a:solidFill>
                <a:srgbClr val="E7E7E7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rgbClr val="E7E7E7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WEB - разработка на Python / Django</a:t>
            </a:r>
            <a:endParaRPr sz="1600">
              <a:solidFill>
                <a:srgbClr val="E7E7E7"/>
              </a:solidFill>
              <a:uFill>
                <a:noFill/>
              </a:uFill>
              <a:latin typeface="Montserrat Medium"/>
              <a:ea typeface="Montserrat Medium"/>
              <a:cs typeface="Montserrat Medium"/>
              <a:sym typeface="Montserrat Medium"/>
              <a:hlinkClick r:id="rId4">
                <a:extLst>
                  <a:ext uri="{A12FA001-AC4F-418D-AE19-62706E023703}">
                    <ahyp:hlinkClr val="tx"/>
                  </a:ext>
                </a:extLst>
              </a:hlinkClick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7E7E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0" name="Google Shape;230;p17"/>
          <p:cNvSpPr txBox="1"/>
          <p:nvPr/>
        </p:nvSpPr>
        <p:spPr>
          <a:xfrm>
            <a:off x="5388750" y="3548425"/>
            <a:ext cx="2392500" cy="9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rgbClr val="E7E7E7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Студент:</a:t>
            </a:r>
            <a:endParaRPr sz="1600">
              <a:solidFill>
                <a:srgbClr val="E7E7E7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rgbClr val="E7E7E7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Блощенко Вячеслав</a:t>
            </a:r>
            <a:endParaRPr sz="1600">
              <a:solidFill>
                <a:srgbClr val="E7E7E7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E7E7E7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26"/>
          <p:cNvSpPr txBox="1"/>
          <p:nvPr/>
        </p:nvSpPr>
        <p:spPr>
          <a:xfrm>
            <a:off x="1266900" y="1252481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7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</a:endParaRPr>
          </a:p>
        </p:txBody>
      </p:sp>
      <p:sp>
        <p:nvSpPr>
          <p:cNvPr id="309" name="Google Shape;309;p26"/>
          <p:cNvSpPr txBox="1"/>
          <p:nvPr>
            <p:ph idx="1" type="body"/>
          </p:nvPr>
        </p:nvSpPr>
        <p:spPr>
          <a:xfrm>
            <a:off x="1999800" y="1252525"/>
            <a:ext cx="5877300" cy="10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Redis: </a:t>
            </a:r>
            <a:r>
              <a:rPr lang="ru" sz="1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в качестве брокера сообщений для Celery, что обеспечивает эффективную передачу и управление задачами в распределенной системе.</a:t>
            </a:r>
            <a:endParaRPr sz="14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>
              <a:solidFill>
                <a:schemeClr val="dk2"/>
              </a:solidFill>
            </a:endParaRPr>
          </a:p>
        </p:txBody>
      </p:sp>
      <p:sp>
        <p:nvSpPr>
          <p:cNvPr id="310" name="Google Shape;310;p26"/>
          <p:cNvSpPr txBox="1"/>
          <p:nvPr/>
        </p:nvSpPr>
        <p:spPr>
          <a:xfrm>
            <a:off x="1266900" y="21906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8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</a:endParaRPr>
          </a:p>
        </p:txBody>
      </p:sp>
      <p:sp>
        <p:nvSpPr>
          <p:cNvPr id="311" name="Google Shape;311;p26"/>
          <p:cNvSpPr txBox="1"/>
          <p:nvPr>
            <p:ph idx="1" type="body"/>
          </p:nvPr>
        </p:nvSpPr>
        <p:spPr>
          <a:xfrm>
            <a:off x="1999800" y="2190675"/>
            <a:ext cx="5877300" cy="10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CORS: </a:t>
            </a:r>
            <a:r>
              <a:rPr lang="ru" sz="1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для обеспечения безопасного обмена ресурсами между веб-приложением и внешними источниками данных, разрешая или ограничивая доступ к ресурсам.</a:t>
            </a:r>
            <a:endParaRPr sz="14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>
              <a:solidFill>
                <a:schemeClr val="dk2"/>
              </a:solidFill>
            </a:endParaRPr>
          </a:p>
        </p:txBody>
      </p:sp>
      <p:sp>
        <p:nvSpPr>
          <p:cNvPr id="312" name="Google Shape;312;p26"/>
          <p:cNvSpPr txBox="1"/>
          <p:nvPr/>
        </p:nvSpPr>
        <p:spPr>
          <a:xfrm>
            <a:off x="1266900" y="3320281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9</a:t>
            </a:r>
            <a:endParaRPr sz="1300">
              <a:solidFill>
                <a:schemeClr val="dk2"/>
              </a:solidFill>
            </a:endParaRPr>
          </a:p>
        </p:txBody>
      </p:sp>
      <p:sp>
        <p:nvSpPr>
          <p:cNvPr id="313" name="Google Shape;313;p26"/>
          <p:cNvSpPr txBox="1"/>
          <p:nvPr>
            <p:ph idx="1" type="body"/>
          </p:nvPr>
        </p:nvSpPr>
        <p:spPr>
          <a:xfrm>
            <a:off x="1999800" y="3320300"/>
            <a:ext cx="5877300" cy="107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Middleware: </a:t>
            </a:r>
            <a:r>
              <a:rPr lang="ru" sz="1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связующее программное обеспечение, которое помогает приложению и серверу обмениваться друг с другом запросами. Для сохранения данных в cookie и их последующего удаления </a:t>
            </a:r>
            <a:endParaRPr sz="14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27"/>
          <p:cNvSpPr txBox="1"/>
          <p:nvPr/>
        </p:nvSpPr>
        <p:spPr>
          <a:xfrm>
            <a:off x="1400250" y="15429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10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</a:endParaRPr>
          </a:p>
        </p:txBody>
      </p:sp>
      <p:sp>
        <p:nvSpPr>
          <p:cNvPr id="319" name="Google Shape;319;p27"/>
          <p:cNvSpPr txBox="1"/>
          <p:nvPr>
            <p:ph idx="1" type="body"/>
          </p:nvPr>
        </p:nvSpPr>
        <p:spPr>
          <a:xfrm>
            <a:off x="2133150" y="1542987"/>
            <a:ext cx="5877300" cy="10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Axios: </a:t>
            </a:r>
            <a:r>
              <a:rPr lang="ru" sz="1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Интеграция библиотеки Axios во фронтенд для удобного выполнения асинхронных HTTP-запросов к серверу, обеспечивая плавную и отзывчивую работу интерфейса.</a:t>
            </a:r>
            <a:endParaRPr sz="14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>
              <a:solidFill>
                <a:schemeClr val="dk2"/>
              </a:solidFill>
            </a:endParaRPr>
          </a:p>
        </p:txBody>
      </p:sp>
      <p:sp>
        <p:nvSpPr>
          <p:cNvPr id="320" name="Google Shape;320;p27"/>
          <p:cNvSpPr txBox="1"/>
          <p:nvPr/>
        </p:nvSpPr>
        <p:spPr>
          <a:xfrm>
            <a:off x="1400250" y="2886081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11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</a:endParaRPr>
          </a:p>
        </p:txBody>
      </p:sp>
      <p:sp>
        <p:nvSpPr>
          <p:cNvPr id="321" name="Google Shape;321;p27"/>
          <p:cNvSpPr txBox="1"/>
          <p:nvPr>
            <p:ph idx="1" type="body"/>
          </p:nvPr>
        </p:nvSpPr>
        <p:spPr>
          <a:xfrm>
            <a:off x="2133150" y="2886113"/>
            <a:ext cx="5877300" cy="10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Animejs: </a:t>
            </a:r>
            <a:r>
              <a:rPr lang="ru" sz="1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Использование Anime.js для добавления визуальных эффектов и анимаций, улучшая пользовательский интерфейс и создавая более привлекательный внешний вид.</a:t>
            </a:r>
            <a:endParaRPr sz="14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8"/>
          <p:cNvSpPr txBox="1"/>
          <p:nvPr>
            <p:ph type="title"/>
          </p:nvPr>
        </p:nvSpPr>
        <p:spPr>
          <a:xfrm>
            <a:off x="1788125" y="152400"/>
            <a:ext cx="4133700" cy="40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900"/>
              </a:spcAft>
              <a:buNone/>
            </a:pPr>
            <a:r>
              <a:rPr b="1" lang="ru">
                <a:solidFill>
                  <a:schemeClr val="dk2"/>
                </a:solidFill>
              </a:rPr>
              <a:t>Схема базы данных</a:t>
            </a:r>
            <a:endParaRPr b="1" sz="3000">
              <a:solidFill>
                <a:schemeClr val="dk2"/>
              </a:solidFill>
            </a:endParaRPr>
          </a:p>
        </p:txBody>
      </p:sp>
      <p:grpSp>
        <p:nvGrpSpPr>
          <p:cNvPr id="327" name="Google Shape;327;p28"/>
          <p:cNvGrpSpPr/>
          <p:nvPr/>
        </p:nvGrpSpPr>
        <p:grpSpPr>
          <a:xfrm>
            <a:off x="1165627" y="681177"/>
            <a:ext cx="8345032" cy="4291712"/>
            <a:chOff x="1599275" y="673025"/>
            <a:chExt cx="6598950" cy="4301174"/>
          </a:xfrm>
        </p:grpSpPr>
        <p:pic>
          <p:nvPicPr>
            <p:cNvPr id="328" name="Google Shape;328;p28"/>
            <p:cNvPicPr preferRelativeResize="0"/>
            <p:nvPr/>
          </p:nvPicPr>
          <p:blipFill rotWithShape="1">
            <a:blip r:embed="rId3">
              <a:alphaModFix/>
            </a:blip>
            <a:srcRect b="7055" l="5254" r="7454" t="3064"/>
            <a:stretch/>
          </p:blipFill>
          <p:spPr>
            <a:xfrm>
              <a:off x="1599275" y="776875"/>
              <a:ext cx="6244152" cy="41973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9" name="Google Shape;329;p28"/>
            <p:cNvSpPr txBox="1"/>
            <p:nvPr/>
          </p:nvSpPr>
          <p:spPr>
            <a:xfrm>
              <a:off x="4478950" y="673025"/>
              <a:ext cx="4848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900">
                  <a:solidFill>
                    <a:srgbClr val="4EC9B0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User</a:t>
              </a:r>
              <a:endParaRPr sz="900">
                <a:solidFill>
                  <a:srgbClr val="4EC9B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30" name="Google Shape;330;p28"/>
            <p:cNvSpPr txBox="1"/>
            <p:nvPr/>
          </p:nvSpPr>
          <p:spPr>
            <a:xfrm>
              <a:off x="3002125" y="1252200"/>
              <a:ext cx="870600" cy="299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900">
                  <a:solidFill>
                    <a:srgbClr val="4EC9B0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Token List</a:t>
              </a:r>
              <a:endParaRPr sz="900">
                <a:solidFill>
                  <a:srgbClr val="4EC9B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31" name="Google Shape;331;p28"/>
            <p:cNvSpPr txBox="1"/>
            <p:nvPr/>
          </p:nvSpPr>
          <p:spPr>
            <a:xfrm>
              <a:off x="1768125" y="1676875"/>
              <a:ext cx="994500" cy="32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900">
                  <a:solidFill>
                    <a:srgbClr val="4EC9B0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AccountCode</a:t>
              </a:r>
              <a:endParaRPr sz="900">
                <a:solidFill>
                  <a:srgbClr val="4EC9B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332" name="Google Shape;332;p28"/>
            <p:cNvSpPr txBox="1"/>
            <p:nvPr/>
          </p:nvSpPr>
          <p:spPr>
            <a:xfrm>
              <a:off x="5619150" y="1299950"/>
              <a:ext cx="826800" cy="59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rmAutofit/>
            </a:bodyPr>
            <a:lstStyle/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900">
                  <a:solidFill>
                    <a:srgbClr val="4EC9B0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Client</a:t>
              </a:r>
              <a:endParaRPr sz="900">
                <a:solidFill>
                  <a:srgbClr val="4EC9B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33" name="Google Shape;333;p28"/>
            <p:cNvSpPr txBox="1"/>
            <p:nvPr/>
          </p:nvSpPr>
          <p:spPr>
            <a:xfrm>
              <a:off x="5727713" y="3015425"/>
              <a:ext cx="9945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900">
                  <a:solidFill>
                    <a:srgbClr val="4EC9B0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Card</a:t>
              </a:r>
              <a:endParaRPr sz="900">
                <a:solidFill>
                  <a:srgbClr val="4EC9B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34" name="Google Shape;334;p28"/>
            <p:cNvSpPr txBox="1"/>
            <p:nvPr/>
          </p:nvSpPr>
          <p:spPr>
            <a:xfrm>
              <a:off x="6826575" y="2926650"/>
              <a:ext cx="1057200" cy="32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900">
                  <a:solidFill>
                    <a:srgbClr val="4EC9B0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Transaction</a:t>
              </a:r>
              <a:endParaRPr sz="900">
                <a:solidFill>
                  <a:srgbClr val="4EC9B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335" name="Google Shape;335;p28"/>
            <p:cNvSpPr txBox="1"/>
            <p:nvPr/>
          </p:nvSpPr>
          <p:spPr>
            <a:xfrm>
              <a:off x="6722225" y="1155400"/>
              <a:ext cx="1476000" cy="32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900">
                  <a:solidFill>
                    <a:srgbClr val="4EC9B0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ExchangeRate</a:t>
              </a:r>
              <a:endParaRPr sz="900">
                <a:solidFill>
                  <a:srgbClr val="4EC9B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336" name="Google Shape;336;p28"/>
            <p:cNvSpPr txBox="1"/>
            <p:nvPr/>
          </p:nvSpPr>
          <p:spPr>
            <a:xfrm>
              <a:off x="3051225" y="2784850"/>
              <a:ext cx="1243200" cy="32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900">
                  <a:solidFill>
                    <a:srgbClr val="4EC9B0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Ads</a:t>
              </a:r>
              <a:endParaRPr sz="900">
                <a:solidFill>
                  <a:srgbClr val="4EC9B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337" name="Google Shape;337;p28"/>
            <p:cNvSpPr txBox="1"/>
            <p:nvPr/>
          </p:nvSpPr>
          <p:spPr>
            <a:xfrm>
              <a:off x="4342750" y="3107950"/>
              <a:ext cx="1161900" cy="32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900">
                  <a:solidFill>
                    <a:srgbClr val="4EC9B0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AdsHistory</a:t>
              </a:r>
              <a:endParaRPr sz="900">
                <a:solidFill>
                  <a:srgbClr val="4EC9B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</p:grpSp>
      <p:pic>
        <p:nvPicPr>
          <p:cNvPr id="338" name="Google Shape;338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65625" y="152400"/>
            <a:ext cx="579425" cy="579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29"/>
          <p:cNvSpPr txBox="1"/>
          <p:nvPr>
            <p:ph type="title"/>
          </p:nvPr>
        </p:nvSpPr>
        <p:spPr>
          <a:xfrm>
            <a:off x="1999800" y="393750"/>
            <a:ext cx="3172800" cy="64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900"/>
              </a:spcAft>
              <a:buNone/>
            </a:pPr>
            <a:r>
              <a:rPr b="1" lang="ru">
                <a:solidFill>
                  <a:schemeClr val="dk2"/>
                </a:solidFill>
              </a:rPr>
              <a:t>Функционал</a:t>
            </a:r>
            <a:endParaRPr b="1" sz="3000">
              <a:solidFill>
                <a:schemeClr val="dk2"/>
              </a:solidFill>
            </a:endParaRPr>
          </a:p>
        </p:txBody>
      </p:sp>
      <p:sp>
        <p:nvSpPr>
          <p:cNvPr id="344" name="Google Shape;344;p29"/>
          <p:cNvSpPr txBox="1"/>
          <p:nvPr/>
        </p:nvSpPr>
        <p:spPr>
          <a:xfrm>
            <a:off x="1266900" y="13078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sz="24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5" name="Google Shape;345;p29"/>
          <p:cNvSpPr txBox="1"/>
          <p:nvPr>
            <p:ph idx="1" type="body"/>
          </p:nvPr>
        </p:nvSpPr>
        <p:spPr>
          <a:xfrm>
            <a:off x="1999800" y="1307875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Регистрация: </a:t>
            </a:r>
            <a:r>
              <a:rPr lang="ru" sz="1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Пользователи могут создавать свои учетные записи, предоставляя необходимую информацию для полноценного использования всех функций приложения.</a:t>
            </a:r>
            <a:endParaRPr sz="14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14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6" name="Google Shape;346;p29"/>
          <p:cNvSpPr txBox="1"/>
          <p:nvPr/>
        </p:nvSpPr>
        <p:spPr>
          <a:xfrm>
            <a:off x="1266900" y="2222681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sz="24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7" name="Google Shape;347;p29"/>
          <p:cNvSpPr txBox="1"/>
          <p:nvPr>
            <p:ph idx="1" type="body"/>
          </p:nvPr>
        </p:nvSpPr>
        <p:spPr>
          <a:xfrm>
            <a:off x="1999800" y="2222713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Активация аккаунта: </a:t>
            </a:r>
            <a:r>
              <a:rPr lang="ru" sz="1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После завершения процесса регистрации, каждому пользователю отправляется уникальный код подтверждения на электронную почту. Для активации аккаунта пользователь должен ввести этот код, обеспечивая дополнительный уровень безопасности.</a:t>
            </a:r>
            <a:endParaRPr sz="14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14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8" name="Google Shape;348;p29"/>
          <p:cNvSpPr txBox="1"/>
          <p:nvPr/>
        </p:nvSpPr>
        <p:spPr>
          <a:xfrm>
            <a:off x="1266900" y="364319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3</a:t>
            </a:r>
            <a:endParaRPr sz="24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9" name="Google Shape;349;p29"/>
          <p:cNvSpPr txBox="1"/>
          <p:nvPr>
            <p:ph idx="1" type="body"/>
          </p:nvPr>
        </p:nvSpPr>
        <p:spPr>
          <a:xfrm>
            <a:off x="1999800" y="3643213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Авторизация: </a:t>
            </a:r>
            <a:r>
              <a:rPr lang="ru" sz="1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Зарегистрированные пользователи могут входить в систему, используя свои учетные данные, обеспечивая персонализированный и безопасный доступ к функциональности приложения.</a:t>
            </a:r>
            <a:endParaRPr sz="14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50" name="Google Shape;35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6050" y="300650"/>
            <a:ext cx="647700" cy="64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0"/>
          <p:cNvSpPr txBox="1"/>
          <p:nvPr/>
        </p:nvSpPr>
        <p:spPr>
          <a:xfrm>
            <a:off x="1266900" y="1252481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4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</a:endParaRPr>
          </a:p>
        </p:txBody>
      </p:sp>
      <p:sp>
        <p:nvSpPr>
          <p:cNvPr id="356" name="Google Shape;356;p30"/>
          <p:cNvSpPr txBox="1"/>
          <p:nvPr>
            <p:ph idx="1" type="body"/>
          </p:nvPr>
        </p:nvSpPr>
        <p:spPr>
          <a:xfrm>
            <a:off x="1999800" y="1252525"/>
            <a:ext cx="5877300" cy="108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Восстановление пароля</a:t>
            </a:r>
            <a:r>
              <a:rPr b="1" lang="ru" sz="1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: </a:t>
            </a:r>
            <a:r>
              <a:rPr lang="ru" sz="1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Пользователь получает на свою электронную почту уникальный код для восстановления пароля, который необходимо ввести в специальное поле приложения для подтверждения своей личности.</a:t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357" name="Google Shape;357;p30"/>
          <p:cNvSpPr txBox="1"/>
          <p:nvPr/>
        </p:nvSpPr>
        <p:spPr>
          <a:xfrm>
            <a:off x="1266900" y="2334406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5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</a:endParaRPr>
          </a:p>
        </p:txBody>
      </p:sp>
      <p:sp>
        <p:nvSpPr>
          <p:cNvPr id="358" name="Google Shape;358;p30"/>
          <p:cNvSpPr txBox="1"/>
          <p:nvPr>
            <p:ph idx="1" type="body"/>
          </p:nvPr>
        </p:nvSpPr>
        <p:spPr>
          <a:xfrm>
            <a:off x="1999800" y="2334406"/>
            <a:ext cx="5877300" cy="12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Создание карт: </a:t>
            </a:r>
            <a:r>
              <a:rPr lang="ru" sz="1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Пользователи имеют возможность создавать виртуальн</a:t>
            </a:r>
            <a:r>
              <a:rPr lang="ru" sz="1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ые</a:t>
            </a:r>
            <a:r>
              <a:rPr lang="ru" sz="1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карт</a:t>
            </a:r>
            <a:r>
              <a:rPr lang="ru" sz="1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ы</a:t>
            </a:r>
            <a:r>
              <a:rPr lang="ru" sz="1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, которые предоставляют удобный инструмент для проведения различных операций в системе.</a:t>
            </a:r>
            <a:endParaRPr sz="14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359" name="Google Shape;359;p30"/>
          <p:cNvSpPr txBox="1"/>
          <p:nvPr/>
        </p:nvSpPr>
        <p:spPr>
          <a:xfrm>
            <a:off x="1266900" y="3536206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6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</a:endParaRPr>
          </a:p>
        </p:txBody>
      </p:sp>
      <p:sp>
        <p:nvSpPr>
          <p:cNvPr id="360" name="Google Shape;360;p30"/>
          <p:cNvSpPr txBox="1"/>
          <p:nvPr>
            <p:ph idx="1" type="body"/>
          </p:nvPr>
        </p:nvSpPr>
        <p:spPr>
          <a:xfrm>
            <a:off x="1952750" y="3536188"/>
            <a:ext cx="5877300" cy="10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Перевод денег: </a:t>
            </a:r>
            <a:r>
              <a:rPr lang="ru" sz="1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Пользователи могут осуществлять переводы средств между своими виртуальными картами, обеспечивая быструю и удобную передачу средств.</a:t>
            </a:r>
            <a:endParaRPr sz="14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31"/>
          <p:cNvSpPr txBox="1"/>
          <p:nvPr/>
        </p:nvSpPr>
        <p:spPr>
          <a:xfrm>
            <a:off x="1266900" y="1672498"/>
            <a:ext cx="732900" cy="10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8</a:t>
            </a:r>
            <a:endParaRPr sz="1300">
              <a:solidFill>
                <a:schemeClr val="dk2"/>
              </a:solidFill>
            </a:endParaRPr>
          </a:p>
        </p:txBody>
      </p:sp>
      <p:sp>
        <p:nvSpPr>
          <p:cNvPr id="366" name="Google Shape;366;p31"/>
          <p:cNvSpPr txBox="1"/>
          <p:nvPr>
            <p:ph idx="1" type="body"/>
          </p:nvPr>
        </p:nvSpPr>
        <p:spPr>
          <a:xfrm>
            <a:off x="1999800" y="1672524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Просмотр истории транзакций: </a:t>
            </a:r>
            <a:r>
              <a:rPr lang="ru" sz="1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Пользователи имеют доступ к полному списку своих финансовых транзакций.</a:t>
            </a:r>
            <a:endParaRPr sz="14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7" name="Google Shape;367;p31"/>
          <p:cNvSpPr txBox="1"/>
          <p:nvPr/>
        </p:nvSpPr>
        <p:spPr>
          <a:xfrm>
            <a:off x="1266900" y="672269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7	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</a:endParaRPr>
          </a:p>
        </p:txBody>
      </p:sp>
      <p:sp>
        <p:nvSpPr>
          <p:cNvPr id="368" name="Google Shape;368;p31"/>
          <p:cNvSpPr txBox="1"/>
          <p:nvPr>
            <p:ph idx="1" type="body"/>
          </p:nvPr>
        </p:nvSpPr>
        <p:spPr>
          <a:xfrm>
            <a:off x="1999800" y="672300"/>
            <a:ext cx="5877300" cy="10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Пополнение баланса: </a:t>
            </a:r>
            <a:r>
              <a:rPr lang="ru" sz="1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Пользователи могут пополнять свой баланс, выбирая различные валюты для пополнения, обеспечивая гибкость и удобство использования.</a:t>
            </a:r>
            <a:endParaRPr sz="14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>
              <a:solidFill>
                <a:schemeClr val="dk2"/>
              </a:solidFill>
            </a:endParaRPr>
          </a:p>
        </p:txBody>
      </p:sp>
      <p:sp>
        <p:nvSpPr>
          <p:cNvPr id="369" name="Google Shape;369;p31"/>
          <p:cNvSpPr txBox="1"/>
          <p:nvPr/>
        </p:nvSpPr>
        <p:spPr>
          <a:xfrm>
            <a:off x="1266900" y="24813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9</a:t>
            </a:r>
            <a:endParaRPr sz="1300">
              <a:solidFill>
                <a:schemeClr val="dk2"/>
              </a:solidFill>
            </a:endParaRPr>
          </a:p>
        </p:txBody>
      </p:sp>
      <p:sp>
        <p:nvSpPr>
          <p:cNvPr id="370" name="Google Shape;370;p31"/>
          <p:cNvSpPr txBox="1"/>
          <p:nvPr>
            <p:ph idx="1" type="body"/>
          </p:nvPr>
        </p:nvSpPr>
        <p:spPr>
          <a:xfrm>
            <a:off x="1999800" y="2481376"/>
            <a:ext cx="5877300" cy="112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Курс и конвертация валют: </a:t>
            </a:r>
            <a:r>
              <a:rPr lang="ru" sz="1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Получение актуального курса валют через внешний источник и встроенная функциональность конвертации валют по актуальному курсу.</a:t>
            </a:r>
            <a:endParaRPr sz="14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1" name="Google Shape;371;p31"/>
          <p:cNvSpPr txBox="1"/>
          <p:nvPr/>
        </p:nvSpPr>
        <p:spPr>
          <a:xfrm>
            <a:off x="1266900" y="36067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10</a:t>
            </a:r>
            <a:endParaRPr sz="1300">
              <a:solidFill>
                <a:schemeClr val="dk2"/>
              </a:solidFill>
            </a:endParaRPr>
          </a:p>
        </p:txBody>
      </p:sp>
      <p:sp>
        <p:nvSpPr>
          <p:cNvPr id="372" name="Google Shape;372;p31"/>
          <p:cNvSpPr txBox="1"/>
          <p:nvPr>
            <p:ph idx="1" type="body"/>
          </p:nvPr>
        </p:nvSpPr>
        <p:spPr>
          <a:xfrm>
            <a:off x="1999800" y="3606751"/>
            <a:ext cx="5877300" cy="112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Доска объявлений</a:t>
            </a:r>
            <a:r>
              <a:rPr b="1" lang="ru" sz="1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: </a:t>
            </a:r>
            <a:r>
              <a:rPr lang="ru" sz="1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Функционал масштабируемости приложения, предоставляющую возможность для взаимодействия между заказчиком и исполнителем, процесс предоставления и выполнения услуг.</a:t>
            </a:r>
            <a:endParaRPr sz="14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32"/>
          <p:cNvSpPr txBox="1"/>
          <p:nvPr>
            <p:ph type="title"/>
          </p:nvPr>
        </p:nvSpPr>
        <p:spPr>
          <a:xfrm>
            <a:off x="1699950" y="295200"/>
            <a:ext cx="3798900" cy="76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2"/>
                </a:solidFill>
              </a:rPr>
              <a:t>Сложности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378" name="Google Shape;378;p32"/>
          <p:cNvSpPr txBox="1"/>
          <p:nvPr>
            <p:ph idx="1" type="body"/>
          </p:nvPr>
        </p:nvSpPr>
        <p:spPr>
          <a:xfrm>
            <a:off x="1699950" y="864925"/>
            <a:ext cx="5744100" cy="8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ru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В процессе создания моей дипломной работы, я столкнулся с несколькими сложностями, которые требовали дополнительных усилий и поиска их решения</a:t>
            </a:r>
            <a:r>
              <a:rPr b="1" lang="ru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b="1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9" name="Google Shape;379;p32"/>
          <p:cNvSpPr/>
          <p:nvPr/>
        </p:nvSpPr>
        <p:spPr>
          <a:xfrm>
            <a:off x="8197350" y="4151500"/>
            <a:ext cx="946650" cy="992000"/>
          </a:xfrm>
          <a:custGeom>
            <a:rect b="b" l="l" r="r" t="t"/>
            <a:pathLst>
              <a:path extrusionOk="0" h="39680" w="37866">
                <a:moveTo>
                  <a:pt x="0" y="0"/>
                </a:moveTo>
                <a:lnTo>
                  <a:pt x="37644" y="0"/>
                </a:lnTo>
                <a:lnTo>
                  <a:pt x="37650" y="39410"/>
                </a:lnTo>
                <a:lnTo>
                  <a:pt x="37866" y="39680"/>
                </a:lnTo>
                <a:lnTo>
                  <a:pt x="37681" y="3968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380" name="Google Shape;380;p32"/>
          <p:cNvSpPr/>
          <p:nvPr/>
        </p:nvSpPr>
        <p:spPr>
          <a:xfrm rot="10800000">
            <a:off x="7470120" y="4133701"/>
            <a:ext cx="1655380" cy="1009499"/>
          </a:xfrm>
          <a:custGeom>
            <a:rect b="b" l="l" r="r" t="t"/>
            <a:pathLst>
              <a:path extrusionOk="0" h="48898" w="84254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381" name="Google Shape;381;p32"/>
          <p:cNvSpPr txBox="1"/>
          <p:nvPr/>
        </p:nvSpPr>
        <p:spPr>
          <a:xfrm>
            <a:off x="1699950" y="2704225"/>
            <a:ext cx="57009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Работа с финансовыми транзакциями требовала внимания к деталям и строгого соблюдения норм безопасности. Это включало в себя защиту от мошенничества и обеспечение конфиденциальности финансовых данных пользователей.</a:t>
            </a:r>
            <a:endParaRPr sz="13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2" name="Google Shape;382;p32"/>
          <p:cNvSpPr txBox="1"/>
          <p:nvPr/>
        </p:nvSpPr>
        <p:spPr>
          <a:xfrm>
            <a:off x="1699950" y="1719025"/>
            <a:ext cx="57441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Внедрение middleware в проект связанный с безопасностью, такой как обработка JWT токенов, связанными с аутентификацией,  авторизацией, сохранением и удалением токена обновления в cookie </a:t>
            </a:r>
            <a:endParaRPr sz="13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3" name="Google Shape;383;p32"/>
          <p:cNvSpPr txBox="1"/>
          <p:nvPr/>
        </p:nvSpPr>
        <p:spPr>
          <a:xfrm>
            <a:off x="1699950" y="3734025"/>
            <a:ext cx="6058500" cy="11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Внедрение библиотеки Axios обеспечение надежной обработки ошибок и различных статусов HTTP, управление безопасностью передачи токенов, интеграцию с асинхронным кодом и управление таймингами,  обеспечения безопасности и эффективности запросов к API.</a:t>
            </a:r>
            <a:endParaRPr sz="13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84" name="Google Shape;38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2350" y="295200"/>
            <a:ext cx="493725" cy="493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33"/>
          <p:cNvSpPr txBox="1"/>
          <p:nvPr>
            <p:ph type="title"/>
          </p:nvPr>
        </p:nvSpPr>
        <p:spPr>
          <a:xfrm>
            <a:off x="2023300" y="398400"/>
            <a:ext cx="3798900" cy="63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2"/>
                </a:solidFill>
              </a:rPr>
              <a:t>Заключение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390" name="Google Shape;390;p33"/>
          <p:cNvSpPr txBox="1"/>
          <p:nvPr>
            <p:ph idx="1" type="body"/>
          </p:nvPr>
        </p:nvSpPr>
        <p:spPr>
          <a:xfrm>
            <a:off x="1699950" y="1321200"/>
            <a:ext cx="5744100" cy="25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В результате разработки и реализации моей дипломной работы, были успешно достигнуты поставленные цели и успешно преодолены различные технические сложности, для </a:t>
            </a:r>
            <a:r>
              <a:rPr lang="ru" sz="15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выполнения</a:t>
            </a:r>
            <a:r>
              <a:rPr lang="ru" sz="15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поставленных функциональных возможностей моего проекта. </a:t>
            </a:r>
            <a:endParaRPr sz="15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ru" sz="15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Также, были учтены аспекты масштабируемости, производительности, и модульности приложения для обеспечения его готовности к дальнейшему развитию и внедрению новых функциональных возможностей. </a:t>
            </a:r>
            <a:endParaRPr sz="15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1" name="Google Shape;391;p33"/>
          <p:cNvSpPr/>
          <p:nvPr/>
        </p:nvSpPr>
        <p:spPr>
          <a:xfrm>
            <a:off x="8197350" y="4151500"/>
            <a:ext cx="946650" cy="992000"/>
          </a:xfrm>
          <a:custGeom>
            <a:rect b="b" l="l" r="r" t="t"/>
            <a:pathLst>
              <a:path extrusionOk="0" h="39680" w="37866">
                <a:moveTo>
                  <a:pt x="0" y="0"/>
                </a:moveTo>
                <a:lnTo>
                  <a:pt x="37644" y="0"/>
                </a:lnTo>
                <a:lnTo>
                  <a:pt x="37650" y="39410"/>
                </a:lnTo>
                <a:lnTo>
                  <a:pt x="37866" y="39680"/>
                </a:lnTo>
                <a:lnTo>
                  <a:pt x="37681" y="3968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392" name="Google Shape;392;p33"/>
          <p:cNvSpPr/>
          <p:nvPr/>
        </p:nvSpPr>
        <p:spPr>
          <a:xfrm rot="10800000">
            <a:off x="7470120" y="4133701"/>
            <a:ext cx="1655380" cy="1009499"/>
          </a:xfrm>
          <a:custGeom>
            <a:rect b="b" l="l" r="r" t="t"/>
            <a:pathLst>
              <a:path extrusionOk="0" h="48898" w="84254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pic>
        <p:nvPicPr>
          <p:cNvPr id="393" name="Google Shape;39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6600" y="465550"/>
            <a:ext cx="498100" cy="49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34"/>
          <p:cNvSpPr txBox="1"/>
          <p:nvPr>
            <p:ph type="title"/>
          </p:nvPr>
        </p:nvSpPr>
        <p:spPr>
          <a:xfrm>
            <a:off x="1470025" y="730275"/>
            <a:ext cx="4012800" cy="69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100"/>
              <a:t>Спасибо</a:t>
            </a:r>
            <a:r>
              <a:rPr lang="ru" sz="2100"/>
              <a:t> </a:t>
            </a:r>
            <a:r>
              <a:rPr lang="ru" sz="2100"/>
              <a:t>за внимание!</a:t>
            </a:r>
            <a:endParaRPr sz="2100"/>
          </a:p>
        </p:txBody>
      </p:sp>
      <p:sp>
        <p:nvSpPr>
          <p:cNvPr id="399" name="Google Shape;399;p34"/>
          <p:cNvSpPr txBox="1"/>
          <p:nvPr>
            <p:ph idx="1" type="body"/>
          </p:nvPr>
        </p:nvSpPr>
        <p:spPr>
          <a:xfrm>
            <a:off x="1470025" y="1606575"/>
            <a:ext cx="3304200" cy="69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ru" sz="1400">
                <a:latin typeface="Montserrat"/>
                <a:ea typeface="Montserrat"/>
                <a:cs typeface="Montserrat"/>
                <a:sym typeface="Montserrat"/>
              </a:rPr>
              <a:t>На этом </a:t>
            </a:r>
            <a:r>
              <a:rPr lang="ru" sz="1400">
                <a:latin typeface="Montserrat"/>
                <a:ea typeface="Montserrat"/>
                <a:cs typeface="Montserrat"/>
                <a:sym typeface="Montserrat"/>
              </a:rPr>
              <a:t>презентация</a:t>
            </a:r>
            <a:r>
              <a:rPr lang="ru" sz="1400">
                <a:latin typeface="Montserrat"/>
                <a:ea typeface="Montserrat"/>
                <a:cs typeface="Montserrat"/>
                <a:sym typeface="Montserrat"/>
              </a:rPr>
              <a:t> моей дипломной работы </a:t>
            </a:r>
            <a:r>
              <a:rPr lang="ru" sz="1400">
                <a:latin typeface="Montserrat"/>
                <a:ea typeface="Montserrat"/>
                <a:cs typeface="Montserrat"/>
                <a:sym typeface="Montserrat"/>
              </a:rPr>
              <a:t>окончена.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400" name="Google Shape;400;p34"/>
          <p:cNvGrpSpPr/>
          <p:nvPr/>
        </p:nvGrpSpPr>
        <p:grpSpPr>
          <a:xfrm>
            <a:off x="4879920" y="1553491"/>
            <a:ext cx="3159984" cy="2439109"/>
            <a:chOff x="3553042" y="1657806"/>
            <a:chExt cx="3461100" cy="2671532"/>
          </a:xfrm>
        </p:grpSpPr>
        <p:sp>
          <p:nvSpPr>
            <p:cNvPr id="401" name="Google Shape;401;p34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34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34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34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34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34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34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34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09" name="Google Shape;40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8268" y="1553495"/>
            <a:ext cx="3063300" cy="1443286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Google Shape;410;p34"/>
          <p:cNvSpPr/>
          <p:nvPr/>
        </p:nvSpPr>
        <p:spPr>
          <a:xfrm flipH="1">
            <a:off x="4928017" y="1606584"/>
            <a:ext cx="3063300" cy="17433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1" name="Google Shape;411;p34"/>
          <p:cNvGrpSpPr/>
          <p:nvPr/>
        </p:nvGrpSpPr>
        <p:grpSpPr>
          <a:xfrm>
            <a:off x="7575580" y="2546254"/>
            <a:ext cx="1024386" cy="1522884"/>
            <a:chOff x="6505573" y="2745170"/>
            <a:chExt cx="1122000" cy="1668000"/>
          </a:xfrm>
        </p:grpSpPr>
        <p:sp>
          <p:nvSpPr>
            <p:cNvPr id="412" name="Google Shape;412;p34"/>
            <p:cNvSpPr/>
            <p:nvPr/>
          </p:nvSpPr>
          <p:spPr>
            <a:xfrm>
              <a:off x="6517841" y="2745170"/>
              <a:ext cx="1109700" cy="16680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34"/>
            <p:cNvSpPr/>
            <p:nvPr/>
          </p:nvSpPr>
          <p:spPr>
            <a:xfrm rot="-5400000">
              <a:off x="6238873" y="3024453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34"/>
            <p:cNvSpPr/>
            <p:nvPr/>
          </p:nvSpPr>
          <p:spPr>
            <a:xfrm rot="-5400000">
              <a:off x="6238873" y="3012061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34"/>
            <p:cNvSpPr/>
            <p:nvPr/>
          </p:nvSpPr>
          <p:spPr>
            <a:xfrm>
              <a:off x="6954127" y="4329594"/>
              <a:ext cx="224700" cy="315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16" name="Google Shape;416;p34"/>
          <p:cNvPicPr preferRelativeResize="0"/>
          <p:nvPr/>
        </p:nvPicPr>
        <p:blipFill rotWithShape="1">
          <a:blip r:embed="rId4">
            <a:alphaModFix/>
          </a:blip>
          <a:srcRect b="0" l="13213" r="13213" t="0"/>
          <a:stretch/>
        </p:blipFill>
        <p:spPr>
          <a:xfrm>
            <a:off x="7575197" y="2613771"/>
            <a:ext cx="1024200" cy="1333200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p34"/>
          <p:cNvSpPr/>
          <p:nvPr/>
        </p:nvSpPr>
        <p:spPr>
          <a:xfrm flipH="1">
            <a:off x="7575111" y="2613990"/>
            <a:ext cx="1024200" cy="13332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8" name="Google Shape;418;p34"/>
          <p:cNvGrpSpPr/>
          <p:nvPr/>
        </p:nvGrpSpPr>
        <p:grpSpPr>
          <a:xfrm>
            <a:off x="7218945" y="3121897"/>
            <a:ext cx="520684" cy="1036470"/>
            <a:chOff x="9543736" y="4486132"/>
            <a:chExt cx="570300" cy="1135235"/>
          </a:xfrm>
        </p:grpSpPr>
        <p:sp>
          <p:nvSpPr>
            <p:cNvPr id="419" name="Google Shape;419;p34"/>
            <p:cNvSpPr/>
            <p:nvPr/>
          </p:nvSpPr>
          <p:spPr>
            <a:xfrm>
              <a:off x="9543736" y="4487212"/>
              <a:ext cx="570300" cy="11328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34"/>
            <p:cNvSpPr/>
            <p:nvPr/>
          </p:nvSpPr>
          <p:spPr>
            <a:xfrm rot="-5400000">
              <a:off x="9265568" y="4772968"/>
              <a:ext cx="1126800" cy="570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34"/>
            <p:cNvSpPr/>
            <p:nvPr/>
          </p:nvSpPr>
          <p:spPr>
            <a:xfrm rot="-5400000">
              <a:off x="9265568" y="4764532"/>
              <a:ext cx="1126800" cy="5700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34"/>
            <p:cNvSpPr/>
            <p:nvPr/>
          </p:nvSpPr>
          <p:spPr>
            <a:xfrm>
              <a:off x="9736876" y="5519757"/>
              <a:ext cx="186300" cy="303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23" name="Google Shape;423;p34"/>
          <p:cNvPicPr preferRelativeResize="0"/>
          <p:nvPr/>
        </p:nvPicPr>
        <p:blipFill rotWithShape="1">
          <a:blip r:embed="rId5">
            <a:alphaModFix/>
          </a:blip>
          <a:srcRect b="0" l="22319" r="22324" t="0"/>
          <a:stretch/>
        </p:blipFill>
        <p:spPr>
          <a:xfrm>
            <a:off x="7218512" y="3121559"/>
            <a:ext cx="520500" cy="888900"/>
          </a:xfrm>
          <a:prstGeom prst="round2SameRect">
            <a:avLst>
              <a:gd fmla="val 4129" name="adj1"/>
              <a:gd fmla="val 0" name="adj2"/>
            </a:avLst>
          </a:prstGeom>
          <a:noFill/>
          <a:ln>
            <a:noFill/>
          </a:ln>
        </p:spPr>
      </p:pic>
      <p:sp>
        <p:nvSpPr>
          <p:cNvPr id="424" name="Google Shape;424;p34"/>
          <p:cNvSpPr/>
          <p:nvPr/>
        </p:nvSpPr>
        <p:spPr>
          <a:xfrm flipH="1">
            <a:off x="7218384" y="3142709"/>
            <a:ext cx="520500" cy="8679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25" name="Google Shape;425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67675" y="647375"/>
            <a:ext cx="560425" cy="560425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34"/>
          <p:cNvSpPr txBox="1"/>
          <p:nvPr/>
        </p:nvSpPr>
        <p:spPr>
          <a:xfrm>
            <a:off x="1470025" y="2298975"/>
            <a:ext cx="31599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Большая благодарность моим 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преподавателям:</a:t>
            </a:r>
            <a:br>
              <a:rPr lang="ru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ru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1" lang="ru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Табашнюк Евгений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b="1" lang="ru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1" lang="ru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Лехман Андрей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Маратов Мади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27" name="Google Shape;427;p34"/>
          <p:cNvSpPr txBox="1"/>
          <p:nvPr/>
        </p:nvSpPr>
        <p:spPr>
          <a:xfrm>
            <a:off x="112075" y="4207575"/>
            <a:ext cx="1416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Контакты:</a:t>
            </a:r>
            <a:endParaRPr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28" name="Google Shape;428;p34"/>
          <p:cNvSpPr txBox="1"/>
          <p:nvPr/>
        </p:nvSpPr>
        <p:spPr>
          <a:xfrm>
            <a:off x="112075" y="4592475"/>
            <a:ext cx="88497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Номер телефона: +7(705)-251-01-91        Телеграмм: @Sterben2360       </a:t>
            </a:r>
            <a:endParaRPr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8"/>
          <p:cNvSpPr txBox="1"/>
          <p:nvPr/>
        </p:nvSpPr>
        <p:spPr>
          <a:xfrm>
            <a:off x="1297500" y="1132625"/>
            <a:ext cx="7038900" cy="4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solidFill>
                  <a:srgbClr val="E7E7E7"/>
                </a:solidFill>
                <a:latin typeface="Montserrat"/>
                <a:ea typeface="Montserrat"/>
                <a:cs typeface="Montserrat"/>
                <a:sym typeface="Montserrat"/>
              </a:rPr>
              <a:t>СОДЕРЖАНИЕ</a:t>
            </a:r>
            <a:endParaRPr sz="2400">
              <a:solidFill>
                <a:srgbClr val="E7E7E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6" name="Google Shape;236;p18"/>
          <p:cNvSpPr txBox="1"/>
          <p:nvPr/>
        </p:nvSpPr>
        <p:spPr>
          <a:xfrm>
            <a:off x="2412925" y="1943525"/>
            <a:ext cx="3653100" cy="283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</a:pPr>
            <a:r>
              <a:rPr b="1" lang="ru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Введение</a:t>
            </a:r>
            <a:endParaRPr b="1"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</a:pPr>
            <a:r>
              <a:rPr b="1" lang="ru" sz="1800">
                <a:solidFill>
                  <a:schemeClr val="dk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action="ppaction://hlinksldjump"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Цель</a:t>
            </a:r>
            <a:r>
              <a:rPr b="1" lang="ru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и Задачи </a:t>
            </a:r>
            <a:endParaRPr b="1"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</a:pPr>
            <a:r>
              <a:rPr b="1" lang="ru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Технологический стек</a:t>
            </a:r>
            <a:endParaRPr b="1"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</a:pPr>
            <a:r>
              <a:rPr b="1" lang="ru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Структура базы данных</a:t>
            </a:r>
            <a:endParaRPr b="1"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</a:pPr>
            <a:r>
              <a:rPr b="1" lang="ru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Функционал</a:t>
            </a:r>
            <a:endParaRPr b="1"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</a:pPr>
            <a:r>
              <a:rPr b="1" lang="ru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Сложности</a:t>
            </a:r>
            <a:endParaRPr b="1"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</a:pPr>
            <a:r>
              <a:rPr b="1" lang="ru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Заключение</a:t>
            </a:r>
            <a:endParaRPr b="1"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900"/>
              </a:spcBef>
              <a:spcAft>
                <a:spcPts val="90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37" name="Google Shape;23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2200" y="1044025"/>
            <a:ext cx="575800" cy="57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9"/>
          <p:cNvSpPr txBox="1"/>
          <p:nvPr>
            <p:ph type="title"/>
          </p:nvPr>
        </p:nvSpPr>
        <p:spPr>
          <a:xfrm>
            <a:off x="1770825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rgbClr val="E7E7E7"/>
                </a:solidFill>
              </a:rPr>
              <a:t>Введение</a:t>
            </a:r>
            <a:endParaRPr b="1">
              <a:solidFill>
                <a:srgbClr val="E7E7E7"/>
              </a:solidFill>
            </a:endParaRPr>
          </a:p>
        </p:txBody>
      </p:sp>
      <p:sp>
        <p:nvSpPr>
          <p:cNvPr id="243" name="Google Shape;243;p19"/>
          <p:cNvSpPr txBox="1"/>
          <p:nvPr>
            <p:ph idx="1" type="body"/>
          </p:nvPr>
        </p:nvSpPr>
        <p:spPr>
          <a:xfrm>
            <a:off x="1825800" y="1135550"/>
            <a:ext cx="6510600" cy="3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rgbClr val="E7E7E7"/>
                </a:solidFill>
                <a:latin typeface="Montserrat"/>
                <a:ea typeface="Montserrat"/>
                <a:cs typeface="Montserrat"/>
                <a:sym typeface="Montserrat"/>
              </a:rPr>
              <a:t>Сегодня я представлю вам результаты своей дипломной работы, посвященной созданию веб-приложения для банка с безопасной авторизацией через JWT токен и множеством функциональных возможностей веб-приложения банка с акцентом на безопасные финансовые операции и современные инструменты управления счетами. </a:t>
            </a:r>
            <a:endParaRPr sz="1800">
              <a:solidFill>
                <a:srgbClr val="E7E7E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44" name="Google Shape;24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5825" y="437600"/>
            <a:ext cx="435000" cy="43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0"/>
          <p:cNvSpPr txBox="1"/>
          <p:nvPr>
            <p:ph type="title"/>
          </p:nvPr>
        </p:nvSpPr>
        <p:spPr>
          <a:xfrm>
            <a:off x="1886525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chemeClr val="dk2"/>
                </a:solidFill>
              </a:rPr>
              <a:t>Цель и Задачи</a:t>
            </a:r>
            <a:endParaRPr b="1">
              <a:solidFill>
                <a:schemeClr val="dk2"/>
              </a:solidFill>
            </a:endParaRPr>
          </a:p>
        </p:txBody>
      </p:sp>
      <p:sp>
        <p:nvSpPr>
          <p:cNvPr id="250" name="Google Shape;250;p20"/>
          <p:cNvSpPr txBox="1"/>
          <p:nvPr>
            <p:ph idx="1" type="body"/>
          </p:nvPr>
        </p:nvSpPr>
        <p:spPr>
          <a:xfrm>
            <a:off x="4038375" y="923625"/>
            <a:ext cx="4965600" cy="29769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>
                <a:latin typeface="Montserrat"/>
                <a:ea typeface="Montserrat"/>
                <a:cs typeface="Montserrat"/>
                <a:sym typeface="Montserrat"/>
              </a:rPr>
              <a:t>Цель моей дипломной работы заключалась в создании современного веб-приложения банка, обеспечивающего пользователям безопасность финансовых операций предоставляющего возможности управления счетами. С возможностью </a:t>
            </a:r>
            <a:r>
              <a:rPr lang="ru" sz="1700">
                <a:latin typeface="Montserrat"/>
                <a:ea typeface="Montserrat"/>
                <a:cs typeface="Montserrat"/>
                <a:sym typeface="Montserrat"/>
              </a:rPr>
              <a:t>масштабирования </a:t>
            </a:r>
            <a:r>
              <a:rPr lang="ru" sz="1700">
                <a:latin typeface="Montserrat"/>
                <a:ea typeface="Montserrat"/>
                <a:cs typeface="Montserrat"/>
                <a:sym typeface="Montserrat"/>
              </a:rPr>
              <a:t>для подключения различных модулей приложения.</a:t>
            </a:r>
            <a:br>
              <a:rPr lang="ru" sz="1700">
                <a:latin typeface="Montserrat"/>
                <a:ea typeface="Montserrat"/>
                <a:cs typeface="Montserrat"/>
                <a:sym typeface="Montserrat"/>
              </a:rPr>
            </a:br>
            <a:endParaRPr sz="17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700"/>
          </a:p>
        </p:txBody>
      </p:sp>
      <p:pic>
        <p:nvPicPr>
          <p:cNvPr id="251" name="Google Shape;25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5500" y="445525"/>
            <a:ext cx="421025" cy="42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1"/>
          <p:cNvSpPr txBox="1"/>
          <p:nvPr/>
        </p:nvSpPr>
        <p:spPr>
          <a:xfrm>
            <a:off x="1266900" y="1252481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</a:endParaRPr>
          </a:p>
        </p:txBody>
      </p:sp>
      <p:sp>
        <p:nvSpPr>
          <p:cNvPr id="257" name="Google Shape;257;p21"/>
          <p:cNvSpPr txBox="1"/>
          <p:nvPr>
            <p:ph idx="1" type="body"/>
          </p:nvPr>
        </p:nvSpPr>
        <p:spPr>
          <a:xfrm>
            <a:off x="1999800" y="1252475"/>
            <a:ext cx="5877300" cy="99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Безопасная авторизация: </a:t>
            </a:r>
            <a:r>
              <a:rPr lang="ru" sz="1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Реализовать механизм безопасной авторизации через JWT токен для защиты учетных записей пользователей</a:t>
            </a:r>
            <a:endParaRPr sz="14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>
              <a:solidFill>
                <a:schemeClr val="dk2"/>
              </a:solidFill>
            </a:endParaRPr>
          </a:p>
        </p:txBody>
      </p:sp>
      <p:sp>
        <p:nvSpPr>
          <p:cNvPr id="258" name="Google Shape;258;p21"/>
          <p:cNvSpPr txBox="1"/>
          <p:nvPr/>
        </p:nvSpPr>
        <p:spPr>
          <a:xfrm>
            <a:off x="1266900" y="2355469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</a:endParaRPr>
          </a:p>
        </p:txBody>
      </p:sp>
      <p:sp>
        <p:nvSpPr>
          <p:cNvPr id="259" name="Google Shape;259;p21"/>
          <p:cNvSpPr txBox="1"/>
          <p:nvPr>
            <p:ph idx="1" type="body"/>
          </p:nvPr>
        </p:nvSpPr>
        <p:spPr>
          <a:xfrm>
            <a:off x="1999800" y="2355500"/>
            <a:ext cx="5877300" cy="91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Виртуальная карта: </a:t>
            </a:r>
            <a:r>
              <a:rPr lang="ru" sz="1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Разработать функционал выпуска виртуальной карты, предоставляя пользователям удобный инструмент для проведения онлайн-транзакций.</a:t>
            </a:r>
            <a:endParaRPr sz="14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>
              <a:solidFill>
                <a:schemeClr val="dk2"/>
              </a:solidFill>
            </a:endParaRPr>
          </a:p>
        </p:txBody>
      </p:sp>
      <p:sp>
        <p:nvSpPr>
          <p:cNvPr id="260" name="Google Shape;260;p21"/>
          <p:cNvSpPr txBox="1"/>
          <p:nvPr/>
        </p:nvSpPr>
        <p:spPr>
          <a:xfrm>
            <a:off x="1266900" y="3380831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3</a:t>
            </a:r>
            <a:endParaRPr sz="1300">
              <a:solidFill>
                <a:schemeClr val="dk2"/>
              </a:solidFill>
            </a:endParaRPr>
          </a:p>
        </p:txBody>
      </p:sp>
      <p:sp>
        <p:nvSpPr>
          <p:cNvPr id="261" name="Google Shape;261;p21"/>
          <p:cNvSpPr txBox="1"/>
          <p:nvPr>
            <p:ph idx="1" type="body"/>
          </p:nvPr>
        </p:nvSpPr>
        <p:spPr>
          <a:xfrm>
            <a:off x="1999800" y="3380850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Пе</a:t>
            </a:r>
            <a:r>
              <a:rPr b="1" lang="ru" sz="1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реводы между картам</a:t>
            </a:r>
            <a:r>
              <a:rPr b="1" lang="ru" sz="1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: </a:t>
            </a:r>
            <a:r>
              <a:rPr lang="ru" sz="1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Внедрить возможность перевода средств между виртуальными картами внутри и вне банка обеспечивая легкость и быстроту операций.</a:t>
            </a:r>
            <a:endParaRPr sz="14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22"/>
          <p:cNvSpPr txBox="1"/>
          <p:nvPr/>
        </p:nvSpPr>
        <p:spPr>
          <a:xfrm>
            <a:off x="1266900" y="1146631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4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</a:endParaRPr>
          </a:p>
        </p:txBody>
      </p:sp>
      <p:sp>
        <p:nvSpPr>
          <p:cNvPr id="267" name="Google Shape;267;p22"/>
          <p:cNvSpPr txBox="1"/>
          <p:nvPr>
            <p:ph idx="1" type="body"/>
          </p:nvPr>
        </p:nvSpPr>
        <p:spPr>
          <a:xfrm>
            <a:off x="1999800" y="1146681"/>
            <a:ext cx="5877300" cy="12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Актуальный курс валют: </a:t>
            </a:r>
            <a:r>
              <a:rPr lang="ru" sz="1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Подключить внешние источники данных для получения актуальных курсов валют и регулярно обновлять эту информацию чтобы пользователи могли проводить конвертацию средств по текущему обменному курсу.</a:t>
            </a:r>
            <a:endParaRPr sz="14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>
              <a:solidFill>
                <a:schemeClr val="dk2"/>
              </a:solidFill>
            </a:endParaRPr>
          </a:p>
        </p:txBody>
      </p:sp>
      <p:sp>
        <p:nvSpPr>
          <p:cNvPr id="268" name="Google Shape;268;p22"/>
          <p:cNvSpPr txBox="1"/>
          <p:nvPr/>
        </p:nvSpPr>
        <p:spPr>
          <a:xfrm>
            <a:off x="1266900" y="25717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5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</a:endParaRPr>
          </a:p>
        </p:txBody>
      </p:sp>
      <p:sp>
        <p:nvSpPr>
          <p:cNvPr id="269" name="Google Shape;269;p22"/>
          <p:cNvSpPr txBox="1"/>
          <p:nvPr>
            <p:ph idx="1" type="body"/>
          </p:nvPr>
        </p:nvSpPr>
        <p:spPr>
          <a:xfrm>
            <a:off x="1999800" y="2571775"/>
            <a:ext cx="5877300" cy="10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Атомарные транзакции</a:t>
            </a:r>
            <a:r>
              <a:rPr b="1" lang="ru" sz="1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: </a:t>
            </a:r>
            <a:r>
              <a:rPr lang="ru" sz="1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Применить атомарные транзакции в процессе выполнения транзакций гарантируя, что весь процесс выполняется целиком и успешно, либо не выполняется вовсе, предотвращая возможные проблемы с целостностью данных.</a:t>
            </a:r>
            <a:endParaRPr sz="14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>
              <a:solidFill>
                <a:schemeClr val="dk2"/>
              </a:solidFill>
            </a:endParaRPr>
          </a:p>
        </p:txBody>
      </p:sp>
      <p:sp>
        <p:nvSpPr>
          <p:cNvPr id="270" name="Google Shape;270;p22"/>
          <p:cNvSpPr txBox="1"/>
          <p:nvPr/>
        </p:nvSpPr>
        <p:spPr>
          <a:xfrm>
            <a:off x="1266900" y="3943381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6</a:t>
            </a:r>
            <a:endParaRPr sz="1300">
              <a:solidFill>
                <a:schemeClr val="dk2"/>
              </a:solidFill>
            </a:endParaRPr>
          </a:p>
        </p:txBody>
      </p:sp>
      <p:sp>
        <p:nvSpPr>
          <p:cNvPr id="271" name="Google Shape;271;p22"/>
          <p:cNvSpPr txBox="1"/>
          <p:nvPr>
            <p:ph idx="1" type="body"/>
          </p:nvPr>
        </p:nvSpPr>
        <p:spPr>
          <a:xfrm>
            <a:off x="1999800" y="3943400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Отслеживание</a:t>
            </a:r>
            <a:r>
              <a:rPr b="1" lang="ru" sz="1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транзакций</a:t>
            </a:r>
            <a:r>
              <a:rPr b="1" lang="ru" sz="1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: </a:t>
            </a:r>
            <a:r>
              <a:rPr lang="ru" sz="1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Реализовать механизмы отслеживания  транзакций для просмотра их пользователем.</a:t>
            </a:r>
            <a:endParaRPr sz="14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3"/>
          <p:cNvSpPr txBox="1"/>
          <p:nvPr/>
        </p:nvSpPr>
        <p:spPr>
          <a:xfrm>
            <a:off x="1266900" y="1252481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7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</a:endParaRPr>
          </a:p>
        </p:txBody>
      </p:sp>
      <p:sp>
        <p:nvSpPr>
          <p:cNvPr id="277" name="Google Shape;277;p23"/>
          <p:cNvSpPr txBox="1"/>
          <p:nvPr>
            <p:ph idx="1" type="body"/>
          </p:nvPr>
        </p:nvSpPr>
        <p:spPr>
          <a:xfrm>
            <a:off x="1999800" y="1252525"/>
            <a:ext cx="5877300" cy="10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Разработка модульной структуры:</a:t>
            </a:r>
            <a:r>
              <a:rPr b="1" lang="ru" sz="1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ru" sz="1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Выделение ключевых функциональных блоков приложения в отдельные модули для повышения читаемости и облегчения сопровождения кода.</a:t>
            </a:r>
            <a:endParaRPr sz="14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>
              <a:solidFill>
                <a:schemeClr val="dk2"/>
              </a:solidFill>
            </a:endParaRPr>
          </a:p>
        </p:txBody>
      </p:sp>
      <p:sp>
        <p:nvSpPr>
          <p:cNvPr id="278" name="Google Shape;278;p23"/>
          <p:cNvSpPr txBox="1"/>
          <p:nvPr/>
        </p:nvSpPr>
        <p:spPr>
          <a:xfrm>
            <a:off x="1266900" y="2348456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8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</a:endParaRPr>
          </a:p>
        </p:txBody>
      </p:sp>
      <p:sp>
        <p:nvSpPr>
          <p:cNvPr id="279" name="Google Shape;279;p23"/>
          <p:cNvSpPr txBox="1"/>
          <p:nvPr>
            <p:ph idx="1" type="body"/>
          </p:nvPr>
        </p:nvSpPr>
        <p:spPr>
          <a:xfrm>
            <a:off x="1999800" y="2348488"/>
            <a:ext cx="5877300" cy="10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Масштабируемость</a:t>
            </a:r>
            <a:r>
              <a:rPr b="1" lang="ru" sz="1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:  </a:t>
            </a:r>
            <a:r>
              <a:rPr lang="ru" sz="1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Обеспечение гибкости в добавлении новых функциональных возможностей. Реализация интерфейсов и API, которые легко расширяются для внедрения новых сервисов и функций.</a:t>
            </a:r>
            <a:endParaRPr sz="14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>
              <a:solidFill>
                <a:schemeClr val="dk2"/>
              </a:solidFill>
            </a:endParaRPr>
          </a:p>
        </p:txBody>
      </p:sp>
      <p:sp>
        <p:nvSpPr>
          <p:cNvPr id="280" name="Google Shape;280;p23"/>
          <p:cNvSpPr txBox="1"/>
          <p:nvPr/>
        </p:nvSpPr>
        <p:spPr>
          <a:xfrm>
            <a:off x="1266900" y="3444431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9</a:t>
            </a:r>
            <a:endParaRPr sz="1300">
              <a:solidFill>
                <a:schemeClr val="dk2"/>
              </a:solidFill>
            </a:endParaRPr>
          </a:p>
        </p:txBody>
      </p:sp>
      <p:sp>
        <p:nvSpPr>
          <p:cNvPr id="281" name="Google Shape;281;p23"/>
          <p:cNvSpPr txBox="1"/>
          <p:nvPr>
            <p:ph idx="1" type="body"/>
          </p:nvPr>
        </p:nvSpPr>
        <p:spPr>
          <a:xfrm>
            <a:off x="1999800" y="3444450"/>
            <a:ext cx="5877300" cy="107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Управление доступом</a:t>
            </a:r>
            <a:r>
              <a:rPr b="1" lang="ru" sz="1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: </a:t>
            </a:r>
            <a:r>
              <a:rPr lang="ru" sz="1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Обеспечение возможности восстановления учетных записей пользователей в случае утери доступа. Выдачу конфиденциальных данных только при авторизации пользователя</a:t>
            </a:r>
            <a:endParaRPr sz="14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24"/>
          <p:cNvSpPr txBox="1"/>
          <p:nvPr>
            <p:ph type="title"/>
          </p:nvPr>
        </p:nvSpPr>
        <p:spPr>
          <a:xfrm>
            <a:off x="2030400" y="4042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900"/>
              </a:spcAft>
              <a:buNone/>
            </a:pPr>
            <a:r>
              <a:rPr b="1" lang="ru">
                <a:solidFill>
                  <a:schemeClr val="dk2"/>
                </a:solidFill>
              </a:rPr>
              <a:t>Технологический стек</a:t>
            </a:r>
            <a:endParaRPr b="1" sz="3000">
              <a:solidFill>
                <a:schemeClr val="dk2"/>
              </a:solidFill>
            </a:endParaRPr>
          </a:p>
        </p:txBody>
      </p:sp>
      <p:sp>
        <p:nvSpPr>
          <p:cNvPr id="287" name="Google Shape;287;p24"/>
          <p:cNvSpPr txBox="1"/>
          <p:nvPr/>
        </p:nvSpPr>
        <p:spPr>
          <a:xfrm>
            <a:off x="1297500" y="17436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sz="24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8" name="Google Shape;288;p24"/>
          <p:cNvSpPr txBox="1"/>
          <p:nvPr>
            <p:ph idx="1" type="body"/>
          </p:nvPr>
        </p:nvSpPr>
        <p:spPr>
          <a:xfrm>
            <a:off x="2030400" y="1743675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ru" sz="1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Django: </a:t>
            </a:r>
            <a:r>
              <a:rPr lang="ru" sz="1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веб-фреймворк, который позволяет создавать безопасные и поддерживаемые веб-сайты.</a:t>
            </a:r>
            <a:endParaRPr sz="14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9" name="Google Shape;289;p24"/>
          <p:cNvSpPr txBox="1"/>
          <p:nvPr/>
        </p:nvSpPr>
        <p:spPr>
          <a:xfrm>
            <a:off x="1297500" y="2658481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sz="24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0" name="Google Shape;290;p24"/>
          <p:cNvSpPr txBox="1"/>
          <p:nvPr>
            <p:ph idx="1" type="body"/>
          </p:nvPr>
        </p:nvSpPr>
        <p:spPr>
          <a:xfrm>
            <a:off x="2030400" y="2658513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ru" sz="1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Django REST Framework: </a:t>
            </a:r>
            <a:r>
              <a:rPr lang="ru" sz="1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набор инструментов для создания REST API с помощью Django.</a:t>
            </a:r>
            <a:endParaRPr sz="14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1" name="Google Shape;291;p24"/>
          <p:cNvSpPr txBox="1"/>
          <p:nvPr/>
        </p:nvSpPr>
        <p:spPr>
          <a:xfrm>
            <a:off x="1297500" y="35733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3</a:t>
            </a:r>
            <a:endParaRPr sz="24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2" name="Google Shape;292;p24"/>
          <p:cNvSpPr txBox="1"/>
          <p:nvPr>
            <p:ph idx="1" type="body"/>
          </p:nvPr>
        </p:nvSpPr>
        <p:spPr>
          <a:xfrm>
            <a:off x="2030400" y="3573363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ru" sz="1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JSON Web Token (JWT): </a:t>
            </a:r>
            <a:r>
              <a:rPr lang="ru" sz="1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это открытый стандарт  для создания токенов доступа, основанный на формате JSON.</a:t>
            </a:r>
            <a:endParaRPr sz="14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93" name="Google Shape;29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0175" y="404250"/>
            <a:ext cx="507525" cy="507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25"/>
          <p:cNvSpPr txBox="1"/>
          <p:nvPr/>
        </p:nvSpPr>
        <p:spPr>
          <a:xfrm>
            <a:off x="1266900" y="1252481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4</a:t>
            </a:r>
            <a:endParaRPr sz="24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2"/>
              </a:solidFill>
            </a:endParaRPr>
          </a:p>
        </p:txBody>
      </p:sp>
      <p:sp>
        <p:nvSpPr>
          <p:cNvPr id="299" name="Google Shape;299;p25"/>
          <p:cNvSpPr txBox="1"/>
          <p:nvPr>
            <p:ph idx="1" type="body"/>
          </p:nvPr>
        </p:nvSpPr>
        <p:spPr>
          <a:xfrm>
            <a:off x="1999800" y="1252531"/>
            <a:ext cx="5877300" cy="12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PostgreSQL: </a:t>
            </a:r>
            <a:r>
              <a:rPr lang="ru" sz="1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предоставляет надежное и масштабируемое решение для хранения данных, обеспечивая высокую степень целостности и надежности данных</a:t>
            </a:r>
            <a:endParaRPr sz="14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>
              <a:solidFill>
                <a:schemeClr val="dk2"/>
              </a:solidFill>
            </a:endParaRPr>
          </a:p>
        </p:txBody>
      </p:sp>
      <p:sp>
        <p:nvSpPr>
          <p:cNvPr id="300" name="Google Shape;300;p25"/>
          <p:cNvSpPr txBox="1"/>
          <p:nvPr/>
        </p:nvSpPr>
        <p:spPr>
          <a:xfrm>
            <a:off x="1266900" y="231649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5</a:t>
            </a:r>
            <a:endParaRPr sz="24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2"/>
              </a:solidFill>
            </a:endParaRPr>
          </a:p>
        </p:txBody>
      </p:sp>
      <p:sp>
        <p:nvSpPr>
          <p:cNvPr id="301" name="Google Shape;301;p25"/>
          <p:cNvSpPr txBox="1"/>
          <p:nvPr>
            <p:ph idx="1" type="body"/>
          </p:nvPr>
        </p:nvSpPr>
        <p:spPr>
          <a:xfrm>
            <a:off x="1999800" y="2316525"/>
            <a:ext cx="5877300" cy="10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Requests: </a:t>
            </a:r>
            <a:r>
              <a:rPr lang="ru" sz="1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Интеграция библиотеки Requests для обеспечения удобства выполнения HTTP-запросов с целью взаимодействия с внешними сервисами или API.</a:t>
            </a:r>
            <a:endParaRPr sz="14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>
              <a:solidFill>
                <a:schemeClr val="dk2"/>
              </a:solidFill>
            </a:endParaRPr>
          </a:p>
        </p:txBody>
      </p:sp>
      <p:sp>
        <p:nvSpPr>
          <p:cNvPr id="302" name="Google Shape;302;p25"/>
          <p:cNvSpPr txBox="1"/>
          <p:nvPr/>
        </p:nvSpPr>
        <p:spPr>
          <a:xfrm>
            <a:off x="1266900" y="3452956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6</a:t>
            </a:r>
            <a:endParaRPr sz="2400">
              <a:solidFill>
                <a:schemeClr val="dk2"/>
              </a:solidFill>
            </a:endParaRPr>
          </a:p>
        </p:txBody>
      </p:sp>
      <p:sp>
        <p:nvSpPr>
          <p:cNvPr id="303" name="Google Shape;303;p25"/>
          <p:cNvSpPr txBox="1"/>
          <p:nvPr>
            <p:ph idx="1" type="body"/>
          </p:nvPr>
        </p:nvSpPr>
        <p:spPr>
          <a:xfrm>
            <a:off x="1999800" y="3452975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Celery: </a:t>
            </a:r>
            <a:r>
              <a:rPr lang="ru" sz="1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для создания асинхронных задач, что позволяет выполнять операции в фоновом режиме, обеспечивая более эффективную обработку длительных задач.</a:t>
            </a:r>
            <a:endParaRPr sz="14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